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0" r:id="rId3"/>
    <p:sldId id="257" r:id="rId4"/>
    <p:sldId id="265" r:id="rId5"/>
    <p:sldId id="259" r:id="rId6"/>
    <p:sldId id="261" r:id="rId7"/>
    <p:sldId id="266" r:id="rId8"/>
    <p:sldId id="267" r:id="rId9"/>
    <p:sldId id="268" r:id="rId10"/>
    <p:sldId id="269" r:id="rId11"/>
    <p:sldId id="270" r:id="rId12"/>
    <p:sldId id="271" r:id="rId13"/>
    <p:sldId id="264" r:id="rId14"/>
    <p:sldId id="272" r:id="rId15"/>
    <p:sldId id="273" r:id="rId16"/>
    <p:sldId id="26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3AD0-9BA8-4908-ACF9-6994D65747F8}" type="datetimeFigureOut">
              <a:rPr lang="ru-RU" smtClean="0"/>
              <a:t>24.09.2016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755E0A0-FD5F-4C3A-9C3E-AE562F4D6F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3AD0-9BA8-4908-ACF9-6994D65747F8}" type="datetimeFigureOut">
              <a:rPr lang="ru-RU" smtClean="0"/>
              <a:t>24.09.2016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755E0A0-FD5F-4C3A-9C3E-AE562F4D6F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3AD0-9BA8-4908-ACF9-6994D65747F8}" type="datetimeFigureOut">
              <a:rPr lang="ru-RU" smtClean="0"/>
              <a:t>24.09.2016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5E0A0-FD5F-4C3A-9C3E-AE562F4D6F9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3AD0-9BA8-4908-ACF9-6994D65747F8}" type="datetimeFigureOut">
              <a:rPr lang="ru-RU" smtClean="0"/>
              <a:t>24.09.2016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5E0A0-FD5F-4C3A-9C3E-AE562F4D6F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3AD0-9BA8-4908-ACF9-6994D65747F8}" type="datetimeFigureOut">
              <a:rPr lang="ru-RU" smtClean="0"/>
              <a:t>24.09.2016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755E0A0-FD5F-4C3A-9C3E-AE562F4D6F92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3AD0-9BA8-4908-ACF9-6994D65747F8}" type="datetimeFigureOut">
              <a:rPr lang="ru-RU" smtClean="0"/>
              <a:t>24.09.2016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5E0A0-FD5F-4C3A-9C3E-AE562F4D6F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3AD0-9BA8-4908-ACF9-6994D65747F8}" type="datetimeFigureOut">
              <a:rPr lang="ru-RU" smtClean="0"/>
              <a:t>24.09.2016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5E0A0-FD5F-4C3A-9C3E-AE562F4D6F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3AD0-9BA8-4908-ACF9-6994D65747F8}" type="datetimeFigureOut">
              <a:rPr lang="ru-RU" smtClean="0"/>
              <a:t>24.09.2016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5E0A0-FD5F-4C3A-9C3E-AE562F4D6F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3AD0-9BA8-4908-ACF9-6994D65747F8}" type="datetimeFigureOut">
              <a:rPr lang="ru-RU" smtClean="0"/>
              <a:t>24.09.2016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5E0A0-FD5F-4C3A-9C3E-AE562F4D6F92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3AD0-9BA8-4908-ACF9-6994D65747F8}" type="datetimeFigureOut">
              <a:rPr lang="ru-RU" smtClean="0"/>
              <a:t>24.09.2016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5E0A0-FD5F-4C3A-9C3E-AE562F4D6F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3AD0-9BA8-4908-ACF9-6994D65747F8}" type="datetimeFigureOut">
              <a:rPr lang="ru-RU" smtClean="0"/>
              <a:t>24.09.2016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5E0A0-FD5F-4C3A-9C3E-AE562F4D6F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AAE3AD0-9BA8-4908-ACF9-6994D65747F8}" type="datetimeFigureOut">
              <a:rPr lang="ru-RU" smtClean="0"/>
              <a:t>24.09.2016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755E0A0-FD5F-4C3A-9C3E-AE562F4D6F9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Тепловые двигатели и охрана окружающей среды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Урок физики в 10 классе</a:t>
            </a:r>
            <a:endParaRPr lang="ru-RU" dirty="0"/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557" y="332656"/>
            <a:ext cx="4465800" cy="446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8749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700337" y="116632"/>
            <a:ext cx="5997575" cy="592981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Тепловые </a:t>
            </a:r>
            <a:r>
              <a:rPr lang="ru-RU" b="1" dirty="0" smtClean="0"/>
              <a:t>двигатели </a:t>
            </a:r>
            <a:r>
              <a:rPr lang="ru-RU" dirty="0" smtClean="0"/>
              <a:t>-</a:t>
            </a:r>
            <a:endParaRPr lang="ru-RU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  <a:p>
            <a:endParaRPr lang="ru-RU"/>
          </a:p>
          <a:p>
            <a:endParaRPr lang="ru-RU"/>
          </a:p>
        </p:txBody>
      </p:sp>
      <p:sp>
        <p:nvSpPr>
          <p:cNvPr id="22547" name="Rectangle 19"/>
          <p:cNvSpPr>
            <a:spLocks noChangeArrowheads="1"/>
          </p:cNvSpPr>
          <p:nvPr/>
        </p:nvSpPr>
        <p:spPr bwMode="auto">
          <a:xfrm>
            <a:off x="250825" y="908050"/>
            <a:ext cx="8569647" cy="9366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400" b="1" dirty="0" smtClean="0">
                <a:latin typeface="+mj-lt"/>
              </a:rPr>
              <a:t>устройства, </a:t>
            </a:r>
            <a:r>
              <a:rPr lang="ru-RU" sz="2400" b="1" dirty="0">
                <a:latin typeface="+mj-lt"/>
              </a:rPr>
              <a:t>преобразующие </a:t>
            </a:r>
            <a:r>
              <a:rPr lang="ru-RU" sz="2400" b="1" dirty="0" smtClean="0">
                <a:latin typeface="+mj-lt"/>
              </a:rPr>
              <a:t>внутреннюю</a:t>
            </a:r>
          </a:p>
          <a:p>
            <a:pPr algn="ctr"/>
            <a:r>
              <a:rPr lang="ru-RU" sz="2400" b="1" dirty="0" smtClean="0">
                <a:latin typeface="+mj-lt"/>
              </a:rPr>
              <a:t> </a:t>
            </a:r>
            <a:r>
              <a:rPr lang="ru-RU" sz="2400" b="1" dirty="0">
                <a:latin typeface="+mj-lt"/>
              </a:rPr>
              <a:t>энергию топлива в механическую</a:t>
            </a:r>
            <a:r>
              <a:rPr lang="ru-RU" sz="2400" b="1" dirty="0" smtClean="0">
                <a:latin typeface="+mj-lt"/>
              </a:rPr>
              <a:t>,</a:t>
            </a:r>
            <a:endParaRPr lang="ru-RU" sz="2400" b="1" dirty="0">
              <a:latin typeface="+mj-lt"/>
            </a:endParaRPr>
          </a:p>
        </p:txBody>
      </p:sp>
      <p:sp>
        <p:nvSpPr>
          <p:cNvPr id="22549" name="Rectangle 21"/>
          <p:cNvSpPr>
            <a:spLocks noChangeArrowheads="1"/>
          </p:cNvSpPr>
          <p:nvPr/>
        </p:nvSpPr>
        <p:spPr bwMode="auto">
          <a:xfrm>
            <a:off x="3779838" y="2205038"/>
            <a:ext cx="1439862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>
                <a:latin typeface="Comic Sans MS" pitchFamily="66" charset="0"/>
              </a:rPr>
              <a:t>Тепловые</a:t>
            </a:r>
          </a:p>
          <a:p>
            <a:pPr algn="ctr"/>
            <a:r>
              <a:rPr lang="ru-RU">
                <a:latin typeface="Comic Sans MS" pitchFamily="66" charset="0"/>
              </a:rPr>
              <a:t>двигатели</a:t>
            </a:r>
          </a:p>
        </p:txBody>
      </p:sp>
      <p:sp>
        <p:nvSpPr>
          <p:cNvPr id="22550" name="Rectangle 22"/>
          <p:cNvSpPr>
            <a:spLocks noChangeArrowheads="1"/>
          </p:cNvSpPr>
          <p:nvPr/>
        </p:nvSpPr>
        <p:spPr bwMode="auto">
          <a:xfrm>
            <a:off x="755650" y="2565400"/>
            <a:ext cx="1800225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dirty="0">
                <a:latin typeface="Comic Sans MS" pitchFamily="66" charset="0"/>
              </a:rPr>
              <a:t>Турбинные</a:t>
            </a:r>
          </a:p>
          <a:p>
            <a:pPr algn="ctr"/>
            <a:r>
              <a:rPr lang="ru-RU" dirty="0">
                <a:latin typeface="Comic Sans MS" pitchFamily="66" charset="0"/>
              </a:rPr>
              <a:t>двигатели </a:t>
            </a:r>
          </a:p>
        </p:txBody>
      </p:sp>
      <p:sp>
        <p:nvSpPr>
          <p:cNvPr id="22551" name="Rectangle 23"/>
          <p:cNvSpPr>
            <a:spLocks noChangeArrowheads="1"/>
          </p:cNvSpPr>
          <p:nvPr/>
        </p:nvSpPr>
        <p:spPr bwMode="auto">
          <a:xfrm>
            <a:off x="6372225" y="2565400"/>
            <a:ext cx="1800225" cy="9350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>
                <a:latin typeface="Comic Sans MS" pitchFamily="66" charset="0"/>
              </a:rPr>
              <a:t>Поршневые </a:t>
            </a:r>
          </a:p>
          <a:p>
            <a:pPr algn="ctr"/>
            <a:r>
              <a:rPr lang="ru-RU">
                <a:latin typeface="Comic Sans MS" pitchFamily="66" charset="0"/>
              </a:rPr>
              <a:t>двигатели</a:t>
            </a:r>
          </a:p>
        </p:txBody>
      </p:sp>
      <p:sp>
        <p:nvSpPr>
          <p:cNvPr id="22552" name="Rectangle 24"/>
          <p:cNvSpPr>
            <a:spLocks noChangeArrowheads="1"/>
          </p:cNvSpPr>
          <p:nvPr/>
        </p:nvSpPr>
        <p:spPr bwMode="auto">
          <a:xfrm>
            <a:off x="3419475" y="3644900"/>
            <a:ext cx="2160588" cy="9858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>
                <a:latin typeface="Comic Sans MS" pitchFamily="66" charset="0"/>
              </a:rPr>
              <a:t>Реактивные</a:t>
            </a:r>
          </a:p>
          <a:p>
            <a:pPr algn="ctr"/>
            <a:r>
              <a:rPr lang="ru-RU">
                <a:latin typeface="Comic Sans MS" pitchFamily="66" charset="0"/>
              </a:rPr>
              <a:t>двигатели</a:t>
            </a:r>
          </a:p>
        </p:txBody>
      </p:sp>
      <p:sp>
        <p:nvSpPr>
          <p:cNvPr id="22553" name="Rectangle 25"/>
          <p:cNvSpPr>
            <a:spLocks noChangeArrowheads="1"/>
          </p:cNvSpPr>
          <p:nvPr/>
        </p:nvSpPr>
        <p:spPr bwMode="auto">
          <a:xfrm>
            <a:off x="611188" y="4292600"/>
            <a:ext cx="1081087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>
                <a:latin typeface="Comic Sans MS" pitchFamily="66" charset="0"/>
              </a:rPr>
              <a:t>газовые</a:t>
            </a:r>
          </a:p>
        </p:txBody>
      </p:sp>
      <p:sp>
        <p:nvSpPr>
          <p:cNvPr id="22554" name="Rectangle 26"/>
          <p:cNvSpPr>
            <a:spLocks noChangeArrowheads="1"/>
          </p:cNvSpPr>
          <p:nvPr/>
        </p:nvSpPr>
        <p:spPr bwMode="auto">
          <a:xfrm>
            <a:off x="1908175" y="4292600"/>
            <a:ext cx="11303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>
                <a:latin typeface="Comic Sans MS" pitchFamily="66" charset="0"/>
              </a:rPr>
              <a:t>паровые</a:t>
            </a:r>
          </a:p>
        </p:txBody>
      </p:sp>
      <p:sp>
        <p:nvSpPr>
          <p:cNvPr id="22555" name="Rectangle 27"/>
          <p:cNvSpPr>
            <a:spLocks noChangeArrowheads="1"/>
          </p:cNvSpPr>
          <p:nvPr/>
        </p:nvSpPr>
        <p:spPr bwMode="auto">
          <a:xfrm>
            <a:off x="5940425" y="4365625"/>
            <a:ext cx="10795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>
                <a:latin typeface="Comic Sans MS" pitchFamily="66" charset="0"/>
              </a:rPr>
              <a:t>Дизель-</a:t>
            </a:r>
          </a:p>
          <a:p>
            <a:pPr algn="ctr"/>
            <a:r>
              <a:rPr lang="ru-RU">
                <a:latin typeface="Comic Sans MS" pitchFamily="66" charset="0"/>
              </a:rPr>
              <a:t>ные</a:t>
            </a:r>
          </a:p>
        </p:txBody>
      </p:sp>
      <p:sp>
        <p:nvSpPr>
          <p:cNvPr id="22556" name="Rectangle 28"/>
          <p:cNvSpPr>
            <a:spLocks noChangeArrowheads="1"/>
          </p:cNvSpPr>
          <p:nvPr/>
        </p:nvSpPr>
        <p:spPr bwMode="auto">
          <a:xfrm>
            <a:off x="7308850" y="4365625"/>
            <a:ext cx="1057275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>
                <a:latin typeface="Comic Sans MS" pitchFamily="66" charset="0"/>
              </a:rPr>
              <a:t>Карбюра-</a:t>
            </a:r>
          </a:p>
          <a:p>
            <a:pPr algn="ctr"/>
            <a:r>
              <a:rPr lang="ru-RU">
                <a:latin typeface="Comic Sans MS" pitchFamily="66" charset="0"/>
              </a:rPr>
              <a:t>торные</a:t>
            </a:r>
          </a:p>
        </p:txBody>
      </p:sp>
      <p:sp>
        <p:nvSpPr>
          <p:cNvPr id="22557" name="Rectangle 29"/>
          <p:cNvSpPr>
            <a:spLocks noChangeArrowheads="1"/>
          </p:cNvSpPr>
          <p:nvPr/>
        </p:nvSpPr>
        <p:spPr bwMode="auto">
          <a:xfrm>
            <a:off x="3348038" y="5949950"/>
            <a:ext cx="71437" cy="714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2558" name="Rectangle 30"/>
          <p:cNvSpPr>
            <a:spLocks noChangeArrowheads="1"/>
          </p:cNvSpPr>
          <p:nvPr/>
        </p:nvSpPr>
        <p:spPr bwMode="auto">
          <a:xfrm>
            <a:off x="2411413" y="5589588"/>
            <a:ext cx="1274762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dirty="0">
                <a:latin typeface="Comic Sans MS" pitchFamily="66" charset="0"/>
              </a:rPr>
              <a:t>Воздушно-</a:t>
            </a:r>
          </a:p>
          <a:p>
            <a:pPr algn="ctr"/>
            <a:r>
              <a:rPr lang="ru-RU" dirty="0">
                <a:latin typeface="Comic Sans MS" pitchFamily="66" charset="0"/>
              </a:rPr>
              <a:t>реактивные</a:t>
            </a:r>
          </a:p>
          <a:p>
            <a:pPr algn="ctr"/>
            <a:r>
              <a:rPr lang="ru-RU" dirty="0">
                <a:latin typeface="Comic Sans MS" pitchFamily="66" charset="0"/>
              </a:rPr>
              <a:t>ВРД</a:t>
            </a:r>
          </a:p>
        </p:txBody>
      </p:sp>
      <p:sp>
        <p:nvSpPr>
          <p:cNvPr id="22559" name="Rectangle 31"/>
          <p:cNvSpPr>
            <a:spLocks noChangeArrowheads="1"/>
          </p:cNvSpPr>
          <p:nvPr/>
        </p:nvSpPr>
        <p:spPr bwMode="auto">
          <a:xfrm>
            <a:off x="3779838" y="5589588"/>
            <a:ext cx="1439862" cy="9350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>
                <a:latin typeface="Comic Sans MS" pitchFamily="66" charset="0"/>
              </a:rPr>
              <a:t>Пороховые</a:t>
            </a:r>
          </a:p>
          <a:p>
            <a:pPr algn="ctr"/>
            <a:r>
              <a:rPr lang="ru-RU">
                <a:latin typeface="Comic Sans MS" pitchFamily="66" charset="0"/>
              </a:rPr>
              <a:t>ПРД </a:t>
            </a:r>
          </a:p>
        </p:txBody>
      </p:sp>
      <p:sp>
        <p:nvSpPr>
          <p:cNvPr id="22560" name="Rectangle 32"/>
          <p:cNvSpPr>
            <a:spLocks noChangeArrowheads="1"/>
          </p:cNvSpPr>
          <p:nvPr/>
        </p:nvSpPr>
        <p:spPr bwMode="auto">
          <a:xfrm>
            <a:off x="5292725" y="5589588"/>
            <a:ext cx="15113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>
                <a:latin typeface="Comic Sans MS" pitchFamily="66" charset="0"/>
              </a:rPr>
              <a:t>Жидко-</a:t>
            </a:r>
          </a:p>
          <a:p>
            <a:pPr algn="ctr"/>
            <a:r>
              <a:rPr lang="ru-RU">
                <a:latin typeface="Comic Sans MS" pitchFamily="66" charset="0"/>
              </a:rPr>
              <a:t>реактивные</a:t>
            </a:r>
          </a:p>
          <a:p>
            <a:pPr algn="ctr"/>
            <a:r>
              <a:rPr lang="ru-RU">
                <a:latin typeface="Comic Sans MS" pitchFamily="66" charset="0"/>
              </a:rPr>
              <a:t>ЖРД</a:t>
            </a:r>
          </a:p>
        </p:txBody>
      </p:sp>
      <p:sp>
        <p:nvSpPr>
          <p:cNvPr id="22562" name="Line 34"/>
          <p:cNvSpPr>
            <a:spLocks noChangeShapeType="1"/>
          </p:cNvSpPr>
          <p:nvPr/>
        </p:nvSpPr>
        <p:spPr bwMode="auto">
          <a:xfrm flipH="1">
            <a:off x="2555875" y="2636838"/>
            <a:ext cx="129540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63" name="Line 35"/>
          <p:cNvSpPr>
            <a:spLocks noChangeShapeType="1"/>
          </p:cNvSpPr>
          <p:nvPr/>
        </p:nvSpPr>
        <p:spPr bwMode="auto">
          <a:xfrm>
            <a:off x="4500563" y="3141663"/>
            <a:ext cx="0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64" name="Line 36"/>
          <p:cNvSpPr>
            <a:spLocks noChangeShapeType="1"/>
          </p:cNvSpPr>
          <p:nvPr/>
        </p:nvSpPr>
        <p:spPr bwMode="auto">
          <a:xfrm flipH="1">
            <a:off x="6227763" y="3573463"/>
            <a:ext cx="504825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65" name="Line 37"/>
          <p:cNvSpPr>
            <a:spLocks noChangeShapeType="1"/>
          </p:cNvSpPr>
          <p:nvPr/>
        </p:nvSpPr>
        <p:spPr bwMode="auto">
          <a:xfrm>
            <a:off x="6804025" y="3573463"/>
            <a:ext cx="1223963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66" name="Line 38"/>
          <p:cNvSpPr>
            <a:spLocks noChangeShapeType="1"/>
          </p:cNvSpPr>
          <p:nvPr/>
        </p:nvSpPr>
        <p:spPr bwMode="auto">
          <a:xfrm flipH="1">
            <a:off x="971550" y="3500438"/>
            <a:ext cx="1008063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67" name="Line 39"/>
          <p:cNvSpPr>
            <a:spLocks noChangeShapeType="1"/>
          </p:cNvSpPr>
          <p:nvPr/>
        </p:nvSpPr>
        <p:spPr bwMode="auto">
          <a:xfrm>
            <a:off x="1979613" y="3573463"/>
            <a:ext cx="7207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68" name="Line 40"/>
          <p:cNvSpPr>
            <a:spLocks noChangeShapeType="1"/>
          </p:cNvSpPr>
          <p:nvPr/>
        </p:nvSpPr>
        <p:spPr bwMode="auto">
          <a:xfrm>
            <a:off x="4427538" y="4724400"/>
            <a:ext cx="0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69" name="Line 41"/>
          <p:cNvSpPr>
            <a:spLocks noChangeShapeType="1"/>
          </p:cNvSpPr>
          <p:nvPr/>
        </p:nvSpPr>
        <p:spPr bwMode="auto">
          <a:xfrm flipH="1">
            <a:off x="3203575" y="4724400"/>
            <a:ext cx="1223963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71" name="Line 43"/>
          <p:cNvSpPr>
            <a:spLocks noChangeShapeType="1"/>
          </p:cNvSpPr>
          <p:nvPr/>
        </p:nvSpPr>
        <p:spPr bwMode="auto">
          <a:xfrm>
            <a:off x="4427538" y="4724400"/>
            <a:ext cx="1152525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72" name="Line 44"/>
          <p:cNvSpPr>
            <a:spLocks noChangeShapeType="1"/>
          </p:cNvSpPr>
          <p:nvPr/>
        </p:nvSpPr>
        <p:spPr bwMode="auto">
          <a:xfrm>
            <a:off x="5219700" y="2636838"/>
            <a:ext cx="11525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676265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2253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2253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8991600" cy="93610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Виды Тепловых двигателей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 2" charset="2"/>
              <a:buChar char=""/>
              <a:defRPr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2" charset="2"/>
              <a:buChar char=""/>
              <a:defRPr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  <a:defRPr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340768"/>
            <a:ext cx="2931256" cy="2821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378425"/>
            <a:ext cx="2811712" cy="2218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903" y="1341246"/>
            <a:ext cx="3642653" cy="2820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4988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57200"/>
            <a:ext cx="8991600" cy="838200"/>
          </a:xfrm>
        </p:spPr>
        <p:txBody>
          <a:bodyPr>
            <a:normAutofit/>
          </a:bodyPr>
          <a:lstStyle/>
          <a:p>
            <a:r>
              <a:rPr lang="ru-RU" sz="3100" dirty="0" smtClean="0"/>
              <a:t>Из </a:t>
            </a:r>
            <a:r>
              <a:rPr lang="ru-RU" sz="3100" dirty="0"/>
              <a:t>истории создания тепловых </a:t>
            </a:r>
            <a:r>
              <a:rPr lang="ru-RU" sz="3100" dirty="0" smtClean="0"/>
              <a:t>двигателей</a:t>
            </a:r>
            <a:endParaRPr lang="ru-RU" sz="31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268761"/>
            <a:ext cx="8424614" cy="4854228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/>
              <a:t>      </a:t>
            </a:r>
            <a:r>
              <a:rPr lang="ru-RU" sz="2400" dirty="0" smtClean="0"/>
              <a:t>   </a:t>
            </a:r>
            <a:r>
              <a:rPr lang="ru-RU" sz="2400" b="1" i="1" dirty="0"/>
              <a:t>Паровые двигатели</a:t>
            </a:r>
          </a:p>
          <a:p>
            <a:pPr algn="ctr">
              <a:lnSpc>
                <a:spcPct val="80000"/>
              </a:lnSpc>
            </a:pPr>
            <a:r>
              <a:rPr lang="ru-RU" sz="2400" b="1" dirty="0"/>
              <a:t>1698г.-англичанин Т. </a:t>
            </a:r>
            <a:r>
              <a:rPr lang="ru-RU" sz="2400" b="1" dirty="0" err="1"/>
              <a:t>Севери</a:t>
            </a:r>
            <a:endParaRPr lang="ru-RU" sz="2400" b="1" dirty="0"/>
          </a:p>
          <a:p>
            <a:pPr algn="ctr">
              <a:lnSpc>
                <a:spcPct val="80000"/>
              </a:lnSpc>
            </a:pPr>
            <a:r>
              <a:rPr lang="ru-RU" sz="2400" b="1" dirty="0"/>
              <a:t>1707г.-француз Д. </a:t>
            </a:r>
            <a:r>
              <a:rPr lang="ru-RU" sz="2400" b="1" dirty="0" err="1"/>
              <a:t>Папен</a:t>
            </a:r>
            <a:endParaRPr lang="ru-RU" sz="2400" b="1" dirty="0"/>
          </a:p>
          <a:p>
            <a:pPr algn="ctr">
              <a:lnSpc>
                <a:spcPct val="80000"/>
              </a:lnSpc>
            </a:pPr>
            <a:r>
              <a:rPr lang="ru-RU" sz="2400" b="1" dirty="0"/>
              <a:t>1763г.-русский И.И. Ползунов</a:t>
            </a:r>
          </a:p>
          <a:p>
            <a:pPr algn="ctr">
              <a:lnSpc>
                <a:spcPct val="80000"/>
              </a:lnSpc>
            </a:pPr>
            <a:r>
              <a:rPr lang="ru-RU" sz="2400" b="1" dirty="0"/>
              <a:t>1784г.-англичанин Дж. </a:t>
            </a:r>
            <a:r>
              <a:rPr lang="ru-RU" sz="2400" b="1" dirty="0" smtClean="0"/>
              <a:t>Уатт</a:t>
            </a:r>
          </a:p>
          <a:p>
            <a:pPr algn="ctr">
              <a:lnSpc>
                <a:spcPct val="80000"/>
              </a:lnSpc>
            </a:pPr>
            <a:endParaRPr lang="ru-RU" sz="2400" b="1" dirty="0"/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dirty="0"/>
              <a:t>                </a:t>
            </a:r>
            <a:r>
              <a:rPr lang="ru-RU" sz="2400" b="1" i="1" dirty="0"/>
              <a:t>Двигатели внутреннего сгорания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dirty="0"/>
              <a:t>    1860г.- француз </a:t>
            </a:r>
            <a:r>
              <a:rPr lang="ru-RU" sz="2400" b="1" dirty="0" err="1"/>
              <a:t>Ленуар</a:t>
            </a:r>
            <a:endParaRPr lang="ru-RU" sz="2400" b="1" dirty="0"/>
          </a:p>
          <a:p>
            <a:pPr algn="ctr">
              <a:lnSpc>
                <a:spcPct val="80000"/>
              </a:lnSpc>
            </a:pPr>
            <a:r>
              <a:rPr lang="ru-RU" sz="2400" b="1" dirty="0"/>
              <a:t>1876г.-немец </a:t>
            </a:r>
            <a:r>
              <a:rPr lang="ru-RU" sz="2400" b="1" dirty="0" err="1"/>
              <a:t>Н.Отто</a:t>
            </a:r>
            <a:endParaRPr lang="ru-RU" sz="2400" b="1" dirty="0"/>
          </a:p>
          <a:p>
            <a:pPr algn="ctr">
              <a:lnSpc>
                <a:spcPct val="80000"/>
              </a:lnSpc>
            </a:pPr>
            <a:r>
              <a:rPr lang="ru-RU" sz="2400" b="1" dirty="0"/>
              <a:t>1892г.- немец Р. </a:t>
            </a:r>
            <a:r>
              <a:rPr lang="ru-RU" sz="2400" b="1" dirty="0" smtClean="0"/>
              <a:t>Дизель</a:t>
            </a:r>
          </a:p>
          <a:p>
            <a:pPr algn="ctr">
              <a:lnSpc>
                <a:spcPct val="80000"/>
              </a:lnSpc>
            </a:pPr>
            <a:endParaRPr lang="ru-RU" sz="2400" b="1" dirty="0"/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dirty="0"/>
              <a:t>                      </a:t>
            </a:r>
            <a:r>
              <a:rPr lang="ru-RU" sz="2400" b="1" i="1" dirty="0"/>
              <a:t>Паровая турбина</a:t>
            </a:r>
          </a:p>
          <a:p>
            <a:pPr algn="ctr">
              <a:lnSpc>
                <a:spcPct val="80000"/>
              </a:lnSpc>
            </a:pPr>
            <a:r>
              <a:rPr lang="ru-RU" sz="2400" b="1" dirty="0"/>
              <a:t>1883г.-швед К. </a:t>
            </a:r>
            <a:r>
              <a:rPr lang="ru-RU" sz="2400" b="1" dirty="0" err="1"/>
              <a:t>Лаваль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425898559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307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0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0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0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0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0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0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cs typeface="Times New Roman" pitchFamily="18" charset="0"/>
              </a:rPr>
              <a:t>КАРДАНО  </a:t>
            </a:r>
            <a:r>
              <a:rPr lang="ru-RU" b="1" dirty="0" err="1" smtClean="0">
                <a:cs typeface="Times New Roman" pitchFamily="18" charset="0"/>
              </a:rPr>
              <a:t>Джеролам</a:t>
            </a:r>
            <a:r>
              <a:rPr lang="ru-RU" b="1" dirty="0" smtClean="0">
                <a:cs typeface="Times New Roman" pitchFamily="18" charset="0"/>
              </a:rPr>
              <a:t>   (1501-1576</a:t>
            </a:r>
            <a:r>
              <a:rPr lang="ru-RU" b="1" dirty="0">
                <a:cs typeface="Times New Roman" pitchFamily="18" charset="0"/>
              </a:rPr>
              <a:t>)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04800" y="1988840"/>
            <a:ext cx="4191000" cy="43357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 smtClean="0">
                <a:cs typeface="Times New Roman" pitchFamily="18" charset="0"/>
              </a:rPr>
              <a:t>Итальянский математик, философ и врач. Предложил подвес - прообраз карданного механизма. </a:t>
            </a:r>
            <a:endParaRPr lang="ru-RU" sz="3200" b="1" dirty="0"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5" y="1556791"/>
            <a:ext cx="3674504" cy="4413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8761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ПАПЕН  </a:t>
            </a:r>
            <a:r>
              <a:rPr lang="ru-RU" dirty="0" smtClean="0"/>
              <a:t>Дени(1647</a:t>
            </a:r>
            <a:r>
              <a:rPr lang="ru-RU" dirty="0"/>
              <a:t>— 1712)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smtClean="0"/>
              <a:t>французский </a:t>
            </a:r>
            <a:r>
              <a:rPr lang="ru-RU" b="1" dirty="0"/>
              <a:t>математик, физик и изобретатель.</a:t>
            </a:r>
          </a:p>
          <a:p>
            <a:r>
              <a:rPr lang="ru-RU" b="1" dirty="0"/>
              <a:t>Создал  паровой двигатель, который совершал полезную работу за счет нагревания и конденсации </a:t>
            </a:r>
            <a:r>
              <a:rPr lang="ru-RU" b="1" dirty="0" smtClean="0"/>
              <a:t>пара, сконструировал  </a:t>
            </a:r>
            <a:r>
              <a:rPr lang="ru-RU" b="1" dirty="0"/>
              <a:t>паровую повозку.</a:t>
            </a:r>
          </a:p>
          <a:p>
            <a:endParaRPr lang="ru-RU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4991" y="1196752"/>
            <a:ext cx="2492457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360" y="3284984"/>
            <a:ext cx="1799456" cy="3133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0179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116632"/>
            <a:ext cx="8686800" cy="792088"/>
          </a:xfrm>
        </p:spPr>
        <p:txBody>
          <a:bodyPr>
            <a:normAutofit/>
          </a:bodyPr>
          <a:lstStyle/>
          <a:p>
            <a:r>
              <a:rPr lang="ru-RU" dirty="0"/>
              <a:t>НЬЮКОМЕН Томас </a:t>
            </a:r>
            <a:r>
              <a:rPr lang="ru-RU" dirty="0" smtClean="0"/>
              <a:t> (</a:t>
            </a:r>
            <a:r>
              <a:rPr lang="ru-RU" dirty="0"/>
              <a:t>1670-1730) </a:t>
            </a:r>
            <a:r>
              <a:rPr lang="ru-RU" dirty="0" smtClean="0"/>
              <a:t>-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04800" y="1556792"/>
            <a:ext cx="4191000" cy="476780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dirty="0" smtClean="0"/>
              <a:t>- английский </a:t>
            </a:r>
            <a:r>
              <a:rPr lang="ru-RU" b="1" dirty="0"/>
              <a:t>изобретатель</a:t>
            </a:r>
          </a:p>
          <a:p>
            <a:pPr marL="0" indent="0">
              <a:buNone/>
            </a:pPr>
            <a:r>
              <a:rPr lang="ru-RU" b="1" dirty="0" smtClean="0"/>
              <a:t>одним </a:t>
            </a:r>
            <a:r>
              <a:rPr lang="ru-RU" b="1" dirty="0"/>
              <a:t>из </a:t>
            </a:r>
            <a:r>
              <a:rPr lang="ru-RU" b="1" dirty="0" smtClean="0"/>
              <a:t>первых реализовал идею использования </a:t>
            </a:r>
            <a:r>
              <a:rPr lang="ru-RU" b="1" dirty="0"/>
              <a:t>пара для </a:t>
            </a:r>
            <a:r>
              <a:rPr lang="ru-RU" b="1" dirty="0" smtClean="0"/>
              <a:t>получения </a:t>
            </a:r>
            <a:r>
              <a:rPr lang="ru-RU" b="1" dirty="0"/>
              <a:t>механической </a:t>
            </a:r>
          </a:p>
          <a:p>
            <a:pPr marL="0" indent="0">
              <a:buNone/>
            </a:pPr>
            <a:r>
              <a:rPr lang="ru-RU" b="1" dirty="0" smtClean="0"/>
              <a:t>работы, его </a:t>
            </a:r>
            <a:r>
              <a:rPr lang="ru-RU" b="1" dirty="0"/>
              <a:t>машина стала</a:t>
            </a:r>
          </a:p>
          <a:p>
            <a:pPr marL="0" indent="0">
              <a:buNone/>
            </a:pPr>
            <a:r>
              <a:rPr lang="ru-RU" b="1" dirty="0"/>
              <a:t> предшественницей</a:t>
            </a:r>
          </a:p>
          <a:p>
            <a:pPr marL="0" indent="0">
              <a:buNone/>
            </a:pPr>
            <a:r>
              <a:rPr lang="ru-RU" b="1" dirty="0"/>
              <a:t> универсального двигателя </a:t>
            </a:r>
          </a:p>
          <a:p>
            <a:pPr marL="0" indent="0">
              <a:buNone/>
            </a:pPr>
            <a:r>
              <a:rPr lang="ru-RU" b="1" dirty="0"/>
              <a:t>Дж. Уатта</a:t>
            </a:r>
            <a:r>
              <a:rPr lang="ru-RU" b="1" dirty="0" smtClean="0"/>
              <a:t>. </a:t>
            </a:r>
            <a:endParaRPr lang="ru-RU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052736"/>
            <a:ext cx="2376264" cy="2630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7" descr="паровой насос Ньюкомен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3429000"/>
            <a:ext cx="2952328" cy="3247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7004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УАТТ Джеймс </a:t>
            </a:r>
            <a:r>
              <a:rPr lang="ru-RU" dirty="0" smtClean="0"/>
              <a:t>  (</a:t>
            </a:r>
            <a:r>
              <a:rPr lang="ru-RU" dirty="0"/>
              <a:t>1736-1819</a:t>
            </a:r>
            <a:r>
              <a:rPr lang="ru-RU" dirty="0" smtClean="0"/>
              <a:t>) -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3528" y="908720"/>
            <a:ext cx="4172272" cy="56166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-создатель </a:t>
            </a:r>
            <a:r>
              <a:rPr lang="ru-RU" b="1" dirty="0"/>
              <a:t>универсального </a:t>
            </a:r>
          </a:p>
          <a:p>
            <a:pPr marL="0" indent="0">
              <a:buNone/>
            </a:pPr>
            <a:r>
              <a:rPr lang="ru-RU" b="1" dirty="0"/>
              <a:t>парового двигателя двойного </a:t>
            </a:r>
            <a:r>
              <a:rPr lang="ru-RU" b="1" dirty="0" smtClean="0"/>
              <a:t>действия </a:t>
            </a:r>
            <a:r>
              <a:rPr lang="ru-RU" b="1" dirty="0"/>
              <a:t>с непрерывным </a:t>
            </a:r>
          </a:p>
          <a:p>
            <a:pPr marL="0" indent="0">
              <a:buNone/>
            </a:pPr>
            <a:r>
              <a:rPr lang="ru-RU" b="1" dirty="0"/>
              <a:t>в</a:t>
            </a:r>
            <a:r>
              <a:rPr lang="ru-RU" b="1" dirty="0" smtClean="0"/>
              <a:t>ращением, изготовил </a:t>
            </a:r>
            <a:r>
              <a:rPr lang="ru-RU" b="1" dirty="0"/>
              <a:t>первую в мире универсальную паровую </a:t>
            </a:r>
            <a:r>
              <a:rPr lang="ru-RU" b="1" dirty="0" smtClean="0"/>
              <a:t>машину, придумал </a:t>
            </a:r>
            <a:r>
              <a:rPr lang="ru-RU" b="1" dirty="0"/>
              <a:t>регулятор подачи </a:t>
            </a:r>
            <a:r>
              <a:rPr lang="ru-RU" b="1" dirty="0" smtClean="0"/>
              <a:t>пара</a:t>
            </a:r>
            <a:r>
              <a:rPr lang="ru-RU" b="1" dirty="0"/>
              <a:t>, </a:t>
            </a:r>
            <a:r>
              <a:rPr lang="ru-RU" b="1" dirty="0" err="1"/>
              <a:t>парораспределительноеустройство</a:t>
            </a:r>
            <a:r>
              <a:rPr lang="ru-RU" b="1" dirty="0"/>
              <a:t> – золотник. </a:t>
            </a:r>
            <a:endParaRPr lang="ru-RU" b="1" dirty="0" smtClean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"/>
            <a:ext cx="2651262" cy="3325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681536"/>
            <a:ext cx="3884030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5628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ПОЛЗУНОВ </a:t>
            </a:r>
            <a:r>
              <a:rPr lang="ru-RU" dirty="0" smtClean="0"/>
              <a:t>Иван </a:t>
            </a:r>
            <a:r>
              <a:rPr lang="ru-RU" dirty="0"/>
              <a:t>Иванович </a:t>
            </a:r>
            <a:r>
              <a:rPr lang="ru-RU" dirty="0" smtClean="0"/>
              <a:t> (</a:t>
            </a:r>
            <a:r>
              <a:rPr lang="ru-RU" dirty="0"/>
              <a:t>1729-1766</a:t>
            </a:r>
            <a:r>
              <a:rPr lang="ru-RU" dirty="0" smtClean="0"/>
              <a:t>) -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3528" y="1340768"/>
            <a:ext cx="4680520" cy="50124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-</a:t>
            </a:r>
            <a:r>
              <a:rPr lang="ru-RU" sz="3200" b="1" dirty="0" smtClean="0"/>
              <a:t>русский </a:t>
            </a:r>
            <a:r>
              <a:rPr lang="ru-RU" sz="3200" b="1" dirty="0"/>
              <a:t>изобретатель, </a:t>
            </a:r>
          </a:p>
          <a:p>
            <a:pPr marL="0" indent="0">
              <a:buNone/>
            </a:pPr>
            <a:r>
              <a:rPr lang="ru-RU" sz="3200" b="1" dirty="0"/>
              <a:t>создатель первой в России</a:t>
            </a:r>
          </a:p>
          <a:p>
            <a:pPr marL="0" indent="0">
              <a:buNone/>
            </a:pPr>
            <a:r>
              <a:rPr lang="ru-RU" sz="3200" b="1" dirty="0"/>
              <a:t> паровой машины и </a:t>
            </a:r>
          </a:p>
          <a:p>
            <a:pPr marL="0" indent="0">
              <a:buNone/>
            </a:pPr>
            <a:r>
              <a:rPr lang="ru-RU" sz="3200" b="1" dirty="0"/>
              <a:t>первого в мире </a:t>
            </a:r>
          </a:p>
          <a:p>
            <a:pPr marL="0" indent="0">
              <a:buNone/>
            </a:pPr>
            <a:r>
              <a:rPr lang="ru-RU" sz="3200" b="1" dirty="0"/>
              <a:t>двухцилиндрового </a:t>
            </a:r>
          </a:p>
          <a:p>
            <a:pPr marL="0" indent="0">
              <a:buNone/>
            </a:pPr>
            <a:r>
              <a:rPr lang="ru-RU" sz="3200" b="1" dirty="0"/>
              <a:t>парового двигателя</a:t>
            </a:r>
            <a:r>
              <a:rPr lang="ru-RU" sz="3200" b="1" dirty="0" smtClean="0"/>
              <a:t>.</a:t>
            </a:r>
            <a:endParaRPr lang="ru-RU" sz="3200" b="1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484784"/>
            <a:ext cx="3533156" cy="4522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9571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Этапы развития ДВС</a:t>
            </a:r>
            <a:r>
              <a:rPr lang="ru-RU" dirty="0"/>
              <a:t>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1520" y="1052736"/>
            <a:ext cx="5184576" cy="5688632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1860 г. </a:t>
            </a:r>
            <a:r>
              <a:rPr lang="ru-RU" dirty="0" err="1" smtClean="0"/>
              <a:t>Этьен</a:t>
            </a:r>
            <a:r>
              <a:rPr lang="ru-RU" dirty="0" smtClean="0"/>
              <a:t> </a:t>
            </a:r>
            <a:r>
              <a:rPr lang="ru-RU" dirty="0" err="1" smtClean="0"/>
              <a:t>Ленуар</a:t>
            </a:r>
            <a:r>
              <a:rPr lang="ru-RU" dirty="0" smtClean="0"/>
              <a:t> изобрел первый двигатель, работавший на светильном газе</a:t>
            </a:r>
          </a:p>
          <a:p>
            <a:r>
              <a:rPr lang="ru-RU" dirty="0" smtClean="0"/>
              <a:t>1862 </a:t>
            </a:r>
            <a:r>
              <a:rPr lang="ru-RU" dirty="0"/>
              <a:t>г. Альфонс </a:t>
            </a:r>
            <a:r>
              <a:rPr lang="ru-RU" dirty="0" err="1"/>
              <a:t>Бо</a:t>
            </a:r>
            <a:r>
              <a:rPr lang="ru-RU" dirty="0"/>
              <a:t> Де </a:t>
            </a:r>
            <a:r>
              <a:rPr lang="ru-RU" dirty="0" err="1"/>
              <a:t>Роша</a:t>
            </a:r>
            <a:r>
              <a:rPr lang="ru-RU" dirty="0"/>
              <a:t> предложил идею четырехтактного двигателя. Однако свою идею осуществить он не сумел. </a:t>
            </a:r>
            <a:endParaRPr lang="ru-RU" dirty="0" smtClean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5364088" y="1340768"/>
            <a:ext cx="3779912" cy="5112568"/>
          </a:xfrm>
        </p:spPr>
        <p:txBody>
          <a:bodyPr>
            <a:normAutofit/>
          </a:bodyPr>
          <a:lstStyle/>
          <a:p>
            <a:r>
              <a:rPr lang="ru-RU" dirty="0"/>
              <a:t>1876 г. Николаус Август Отто создает четырехтактный двигатель по Роше.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416424"/>
            <a:ext cx="1920875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36" y="260648"/>
            <a:ext cx="1779587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18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8371656" cy="5257800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Рабочий </a:t>
            </a:r>
            <a:r>
              <a:rPr lang="ru-RU" dirty="0"/>
              <a:t>цикл четырехтактного карбюраторного двигателя внутреннего сгорания  совершается за 4 хода поршня (такта), т. е. за 2 оборота коленчатого вала.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8064896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4181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Рудольф Дизель (1858-1913</a:t>
            </a:r>
            <a:r>
              <a:rPr lang="ru-RU" sz="3200" dirty="0" smtClean="0"/>
              <a:t>)-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04800" y="1412776"/>
            <a:ext cx="5779368" cy="491182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- немецкий инженер, учился </a:t>
            </a:r>
            <a:r>
              <a:rPr lang="ru-RU" dirty="0"/>
              <a:t>в Мюнхенской высшей технической школе, увлекся идеей увеличения КПД паровой машины. По замыслу Дизеля сжигание горючей смеси нужно проводить внутри цилиндра, предварительно повысив степень сжатия. В 1897г </a:t>
            </a:r>
            <a:r>
              <a:rPr lang="ru-RU" dirty="0" smtClean="0"/>
              <a:t>в он изобрел двигатель  который  </a:t>
            </a:r>
            <a:r>
              <a:rPr lang="ru-RU" dirty="0"/>
              <a:t>был назван в честь </a:t>
            </a:r>
            <a:r>
              <a:rPr lang="ru-RU" dirty="0" smtClean="0"/>
              <a:t>создателя дизельным. Главное отличие его от карбюраторного в том, что в цилиндры поступает и  сжимается не горючая смесь паров бензина и воздуха, а воздух, который не может детонировать, поэтому степень сжатия и КПД больше.</a:t>
            </a:r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909" y="404664"/>
            <a:ext cx="2952328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215" y="4149080"/>
            <a:ext cx="3101717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82525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686800" cy="908720"/>
          </a:xfrm>
        </p:spPr>
        <p:txBody>
          <a:bodyPr/>
          <a:lstStyle/>
          <a:p>
            <a:r>
              <a:rPr lang="ru-RU" dirty="0" smtClean="0"/>
              <a:t>                КПД </a:t>
            </a:r>
            <a:r>
              <a:rPr lang="ru-RU" dirty="0"/>
              <a:t>теплового двигателя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196752"/>
            <a:ext cx="9036496" cy="532787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1400" dirty="0">
              <a:cs typeface="Arial" pitchFamily="34" charset="0"/>
            </a:endParaRPr>
          </a:p>
          <a:p>
            <a:pPr lvl="1" algn="ctr">
              <a:lnSpc>
                <a:spcPct val="80000"/>
              </a:lnSpc>
              <a:buFontTx/>
              <a:buNone/>
            </a:pPr>
            <a:r>
              <a:rPr lang="ru-RU" sz="2600" b="1" dirty="0"/>
              <a:t>КПД теплового двигателя есть отношение работы, совершенной двигателем, к количеству теплоты, полученному от нагревателя:</a:t>
            </a:r>
          </a:p>
          <a:p>
            <a:pPr lvl="1" algn="ctr">
              <a:lnSpc>
                <a:spcPct val="80000"/>
              </a:lnSpc>
            </a:pPr>
            <a:endParaRPr lang="ru-RU" sz="2600" b="1" dirty="0"/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l-GR" sz="2600" b="1" i="1" dirty="0"/>
              <a:t>η</a:t>
            </a:r>
            <a:r>
              <a:rPr lang="ru-RU" sz="2600" b="1" i="1" dirty="0"/>
              <a:t>=A</a:t>
            </a:r>
            <a:r>
              <a:rPr lang="el-GR" sz="2600" b="1" i="1" dirty="0"/>
              <a:t>΄</a:t>
            </a:r>
            <a:r>
              <a:rPr lang="ru-RU" sz="2600" b="1" i="1" dirty="0"/>
              <a:t>/Q</a:t>
            </a:r>
            <a:r>
              <a:rPr lang="ru-RU" sz="1000" b="1" i="1" dirty="0"/>
              <a:t>1</a:t>
            </a:r>
            <a:r>
              <a:rPr lang="ru-RU" sz="2600" b="1" i="1" dirty="0"/>
              <a:t> =(Q</a:t>
            </a:r>
            <a:r>
              <a:rPr lang="ru-RU" sz="1000" b="1" i="1" dirty="0"/>
              <a:t>1</a:t>
            </a:r>
            <a:r>
              <a:rPr lang="ru-RU" sz="2600" b="1" i="1" dirty="0"/>
              <a:t> -</a:t>
            </a:r>
            <a:r>
              <a:rPr lang="en-US" sz="2600" b="1" i="1" dirty="0"/>
              <a:t>l</a:t>
            </a:r>
            <a:r>
              <a:rPr lang="ru-RU" sz="2600" b="1" i="1" dirty="0"/>
              <a:t>Q</a:t>
            </a:r>
            <a:r>
              <a:rPr lang="ru-RU" sz="1000" b="1" i="1" dirty="0"/>
              <a:t>2</a:t>
            </a:r>
            <a:r>
              <a:rPr lang="ru-RU" sz="2600" b="1" i="1" dirty="0"/>
              <a:t> </a:t>
            </a:r>
            <a:r>
              <a:rPr lang="en-US" sz="2600" b="1" i="1" dirty="0"/>
              <a:t>l</a:t>
            </a:r>
            <a:r>
              <a:rPr lang="ru-RU" sz="2600" b="1" i="1" dirty="0"/>
              <a:t>)/Q</a:t>
            </a:r>
            <a:r>
              <a:rPr lang="ru-RU" sz="1000" b="1" i="1" dirty="0"/>
              <a:t>1 </a:t>
            </a:r>
            <a:endParaRPr lang="en-US" sz="2600" b="1" i="1" dirty="0"/>
          </a:p>
          <a:p>
            <a:pPr algn="ctr">
              <a:lnSpc>
                <a:spcPct val="80000"/>
              </a:lnSpc>
            </a:pPr>
            <a:endParaRPr lang="ru-RU" sz="2600" b="1" dirty="0"/>
          </a:p>
          <a:p>
            <a:pPr lvl="3" algn="ctr">
              <a:lnSpc>
                <a:spcPct val="80000"/>
              </a:lnSpc>
              <a:buFontTx/>
              <a:buNone/>
            </a:pPr>
            <a:r>
              <a:rPr lang="ru-RU" sz="2600" b="1" dirty="0"/>
              <a:t>КПД теплового двигателя идеального </a:t>
            </a:r>
            <a:endParaRPr lang="ru-RU" sz="2600" b="1" dirty="0" smtClean="0"/>
          </a:p>
          <a:p>
            <a:pPr lvl="3" algn="ctr">
              <a:lnSpc>
                <a:spcPct val="80000"/>
              </a:lnSpc>
              <a:buFontTx/>
              <a:buNone/>
            </a:pPr>
            <a:r>
              <a:rPr lang="ru-RU" sz="2600" b="1" dirty="0" smtClean="0"/>
              <a:t>(</a:t>
            </a:r>
            <a:r>
              <a:rPr lang="ru-RU" sz="2600" b="1" dirty="0"/>
              <a:t>С. Карно)</a:t>
            </a:r>
          </a:p>
          <a:p>
            <a:pPr lvl="3" algn="ctr">
              <a:lnSpc>
                <a:spcPct val="80000"/>
              </a:lnSpc>
            </a:pPr>
            <a:endParaRPr lang="ru-RU" sz="2600" b="1" dirty="0"/>
          </a:p>
          <a:p>
            <a:pPr lvl="4" algn="ctr">
              <a:lnSpc>
                <a:spcPct val="80000"/>
              </a:lnSpc>
              <a:buFont typeface="Wingdings" pitchFamily="2" charset="2"/>
              <a:buNone/>
            </a:pPr>
            <a:r>
              <a:rPr lang="el-GR" sz="2600" b="1" dirty="0"/>
              <a:t>η</a:t>
            </a:r>
            <a:r>
              <a:rPr lang="ru-RU" sz="2600" b="1" dirty="0"/>
              <a:t> </a:t>
            </a:r>
            <a:r>
              <a:rPr lang="ru-RU" sz="1100" b="1" dirty="0" err="1"/>
              <a:t>mах</a:t>
            </a:r>
            <a:r>
              <a:rPr lang="ru-RU" sz="2600" b="1" dirty="0"/>
              <a:t> =1-T</a:t>
            </a:r>
            <a:r>
              <a:rPr lang="ru-RU" sz="1100" b="1" dirty="0"/>
              <a:t>2</a:t>
            </a:r>
            <a:r>
              <a:rPr lang="ru-RU" sz="2600" b="1" dirty="0"/>
              <a:t> /T</a:t>
            </a:r>
            <a:r>
              <a:rPr lang="ru-RU" sz="1100" b="1" dirty="0"/>
              <a:t>1</a:t>
            </a:r>
            <a:r>
              <a:rPr lang="ru-RU" sz="2600" b="1" dirty="0"/>
              <a:t> </a:t>
            </a:r>
          </a:p>
          <a:p>
            <a:pPr lvl="2"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600" b="1" dirty="0"/>
              <a:t>где Т</a:t>
            </a:r>
            <a:r>
              <a:rPr lang="ru-RU" sz="1000" b="1" dirty="0"/>
              <a:t>1</a:t>
            </a:r>
            <a:r>
              <a:rPr lang="ru-RU" sz="2600" b="1" dirty="0"/>
              <a:t> — температура нагревателя; Т</a:t>
            </a:r>
            <a:r>
              <a:rPr lang="ru-RU" sz="1000" b="1" dirty="0"/>
              <a:t>2 </a:t>
            </a:r>
            <a:r>
              <a:rPr lang="ru-RU" sz="2600" b="1" dirty="0"/>
              <a:t>— температура холодильника.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ru-RU" sz="2600" b="1" dirty="0">
              <a:cs typeface="Arial" pitchFamily="34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600" b="1" dirty="0">
                <a:cs typeface="Arial" pitchFamily="34" charset="0"/>
              </a:rPr>
              <a:t>КПД двигателя Дизеля - около 44%.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600" b="1" dirty="0"/>
              <a:t>КПД двигателя внутреннего сгорания - 25-35%.       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600" b="1" dirty="0"/>
              <a:t>КПД газовой турбины – 36%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600" b="1" dirty="0"/>
              <a:t>                      КПД ракетного двигателя на жидком топливе-47%</a:t>
            </a:r>
            <a:endParaRPr 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553372359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1433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3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3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3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3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3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3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33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33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433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33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33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33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4" descr="image04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8709136" cy="5832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51093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Реактивный двигатель</a:t>
            </a: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7" t="15527" r="5996" b="7054"/>
          <a:stretch/>
        </p:blipFill>
        <p:spPr bwMode="auto">
          <a:xfrm>
            <a:off x="611560" y="1268760"/>
            <a:ext cx="7920880" cy="5514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40619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324528" cy="792088"/>
          </a:xfrm>
        </p:spPr>
        <p:txBody>
          <a:bodyPr>
            <a:noAutofit/>
          </a:bodyPr>
          <a:lstStyle/>
          <a:p>
            <a:r>
              <a:rPr lang="ru-RU" sz="2400" dirty="0"/>
              <a:t>Способы увеличения </a:t>
            </a:r>
            <a:r>
              <a:rPr lang="ru-RU" sz="2400" dirty="0" smtClean="0"/>
              <a:t>КПД и мощности </a:t>
            </a:r>
            <a:r>
              <a:rPr lang="ru-RU" sz="2400" dirty="0"/>
              <a:t>двигателя: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980728"/>
            <a:ext cx="8686800" cy="5099397"/>
          </a:xfrm>
        </p:spPr>
        <p:txBody>
          <a:bodyPr/>
          <a:lstStyle/>
          <a:p>
            <a:r>
              <a:rPr lang="ru-RU" dirty="0"/>
              <a:t>КПД двигателя внутреннего сгорания мал и примерно составляет 25% – 40%. Максимальный эффективный КПД наиболее совершенных ДВС около 44%.Поэтому многие ученые пытаются увеличить КПД, а также и при этом саму мощность двигателя. Использование многоцилиндровых </a:t>
            </a:r>
            <a:r>
              <a:rPr lang="ru-RU" dirty="0" smtClean="0"/>
              <a:t>двигателей Использование </a:t>
            </a:r>
            <a:r>
              <a:rPr lang="ru-RU" dirty="0"/>
              <a:t>специального топлива (правильного соотношения смеси и рода смеси)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38288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123</TotalTime>
  <Words>568</Words>
  <Application>Microsoft Office PowerPoint</Application>
  <PresentationFormat>Экран (4:3)</PresentationFormat>
  <Paragraphs>105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Трек</vt:lpstr>
      <vt:lpstr>Тепловые двигатели и охрана окружающей среды</vt:lpstr>
      <vt:lpstr>Тепловые двигатели -</vt:lpstr>
      <vt:lpstr>Виды Тепловых двигателей</vt:lpstr>
      <vt:lpstr>Из истории создания тепловых двигателей</vt:lpstr>
      <vt:lpstr>КАРДАНО  Джеролам   (1501-1576)  </vt:lpstr>
      <vt:lpstr>ПАПЕН  Дени(1647— 1712)  </vt:lpstr>
      <vt:lpstr>НЬЮКОМЕН Томас  (1670-1730) -</vt:lpstr>
      <vt:lpstr>УАТТ Джеймс   (1736-1819) -  </vt:lpstr>
      <vt:lpstr>ПОЛЗУНОВ Иван Иванович  (1729-1766) - </vt:lpstr>
      <vt:lpstr>Этапы развития ДВС: </vt:lpstr>
      <vt:lpstr>.</vt:lpstr>
      <vt:lpstr>Рудольф Дизель (1858-1913)-</vt:lpstr>
      <vt:lpstr>                КПД теплового двигателя</vt:lpstr>
      <vt:lpstr>Презентация PowerPoint</vt:lpstr>
      <vt:lpstr>Реактивный двигатель</vt:lpstr>
      <vt:lpstr>Способы увеличения КПД и мощности двигателя: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12</cp:revision>
  <dcterms:created xsi:type="dcterms:W3CDTF">2016-09-22T17:03:31Z</dcterms:created>
  <dcterms:modified xsi:type="dcterms:W3CDTF">2016-09-24T13:17:36Z</dcterms:modified>
</cp:coreProperties>
</file>